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0" r:id="rId6"/>
    <p:sldId id="293" r:id="rId7"/>
    <p:sldId id="291" r:id="rId8"/>
    <p:sldId id="283" r:id="rId9"/>
    <p:sldId id="298" r:id="rId10"/>
    <p:sldId id="300" r:id="rId11"/>
    <p:sldId id="288" r:id="rId12"/>
    <p:sldId id="297" r:id="rId13"/>
    <p:sldId id="299" r:id="rId14"/>
    <p:sldId id="296" r:id="rId15"/>
    <p:sldId id="272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5D2DEC-4CF4-4C43-9252-D41F2BD61DF0}">
          <p14:sldIdLst>
            <p14:sldId id="256"/>
            <p14:sldId id="260"/>
            <p14:sldId id="293"/>
            <p14:sldId id="291"/>
            <p14:sldId id="283"/>
            <p14:sldId id="298"/>
            <p14:sldId id="300"/>
            <p14:sldId id="288"/>
            <p14:sldId id="297"/>
            <p14:sldId id="299"/>
            <p14:sldId id="296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1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D25"/>
    <a:srgbClr val="21385E"/>
    <a:srgbClr val="F2BD26"/>
    <a:srgbClr val="FF5050"/>
    <a:srgbClr val="F3C32B"/>
    <a:srgbClr val="224C73"/>
    <a:srgbClr val="258D34"/>
    <a:srgbClr val="2557BA"/>
    <a:srgbClr val="F3C42F"/>
    <a:srgbClr val="268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23" autoAdjust="0"/>
    <p:restoredTop sz="52957"/>
  </p:normalViewPr>
  <p:slideViewPr>
    <p:cSldViewPr snapToGrid="0" showGuides="1">
      <p:cViewPr varScale="1">
        <p:scale>
          <a:sx n="126" d="100"/>
          <a:sy n="126" d="100"/>
        </p:scale>
        <p:origin x="224" y="1152"/>
      </p:cViewPr>
      <p:guideLst>
        <p:guide orient="horz" pos="2160"/>
        <p:guide pos="3840"/>
        <p:guide pos="41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735" cy="466088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2" y="2"/>
            <a:ext cx="3037735" cy="466088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312"/>
            <a:ext cx="3037735" cy="466088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2" y="8830312"/>
            <a:ext cx="3037735" cy="466088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5"/>
          </a:xfrm>
          <a:prstGeom prst="rect">
            <a:avLst/>
          </a:prstGeom>
        </p:spPr>
        <p:txBody>
          <a:bodyPr vert="horz" lIns="93166" tIns="46582" rIns="93166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1"/>
            <a:ext cx="3037840" cy="466435"/>
          </a:xfrm>
          <a:prstGeom prst="rect">
            <a:avLst/>
          </a:prstGeom>
        </p:spPr>
        <p:txBody>
          <a:bodyPr vert="horz" lIns="93166" tIns="46582" rIns="93166" bIns="4658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2" rIns="93166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66" tIns="46582" rIns="93166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4"/>
          </a:xfrm>
          <a:prstGeom prst="rect">
            <a:avLst/>
          </a:prstGeom>
        </p:spPr>
        <p:txBody>
          <a:bodyPr vert="horz" lIns="93166" tIns="46582" rIns="93166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9"/>
            <a:ext cx="3037840" cy="466434"/>
          </a:xfrm>
          <a:prstGeom prst="rect">
            <a:avLst/>
          </a:prstGeom>
        </p:spPr>
        <p:txBody>
          <a:bodyPr vert="horz" lIns="93166" tIns="46582" rIns="93166" bIns="4658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92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6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34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6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34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6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6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82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6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454" y="1520484"/>
            <a:ext cx="8106269" cy="2767160"/>
          </a:xfrm>
        </p:spPr>
        <p:txBody>
          <a:bodyPr lIns="0" tIns="0" rIns="0" bIns="0" anchor="b"/>
          <a:lstStyle>
            <a:lvl1pPr algn="l">
              <a:lnSpc>
                <a:spcPts val="7700"/>
              </a:lnSpc>
              <a:defRPr sz="7200" b="1" i="0">
                <a:solidFill>
                  <a:srgbClr val="224C73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1742" y="4401505"/>
            <a:ext cx="8825658" cy="687999"/>
          </a:xfrm>
        </p:spPr>
        <p:txBody>
          <a:bodyPr lIns="0" tIns="0" rIns="0" bIns="0"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681131" y="5188689"/>
            <a:ext cx="7872890" cy="257745"/>
          </a:xfrm>
        </p:spPr>
        <p:txBody>
          <a:bodyPr lIns="0" tIns="0" rIns="0" bIns="0" anchor="t">
            <a:noAutofit/>
          </a:bodyPr>
          <a:lstStyle>
            <a:lvl1pPr marL="0" indent="0" algn="r">
              <a:buFontTx/>
              <a:buNone/>
              <a:defRPr sz="1000" b="0" i="0" kern="0" cap="all" spc="120" baseline="0">
                <a:solidFill>
                  <a:srgbClr val="EFB530"/>
                </a:solidFill>
              </a:defRPr>
            </a:lvl1pPr>
            <a:lvl2pPr marL="457200" indent="0" algn="r">
              <a:buFontTx/>
              <a:buNone/>
              <a:defRPr/>
            </a:lvl2pPr>
            <a:lvl3pPr marL="914400" indent="0" algn="r">
              <a:buFontTx/>
              <a:buNone/>
              <a:defRPr/>
            </a:lvl3pPr>
            <a:lvl4pPr marL="1371600" indent="0" algn="r">
              <a:buFontTx/>
              <a:buNone/>
              <a:defRPr/>
            </a:lvl4pPr>
            <a:lvl5pPr marL="1828800" indent="0" algn="r">
              <a:buFontTx/>
              <a:buNone/>
              <a:defRPr/>
            </a:lvl5pPr>
          </a:lstStyle>
          <a:p>
            <a:pPr lvl="0"/>
            <a:r>
              <a:rPr lang="en-US" dirty="0"/>
              <a:t>Click to Edit “Presented By”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681130" y="5408099"/>
            <a:ext cx="7872891" cy="464045"/>
          </a:xfrm>
        </p:spPr>
        <p:txBody>
          <a:bodyPr lIns="0" tIns="0" rIns="0" bIns="0" anchor="t">
            <a:noAutofit/>
          </a:bodyPr>
          <a:lstStyle>
            <a:lvl1pPr marL="0" indent="0" algn="r">
              <a:buFontTx/>
              <a:buNone/>
              <a:defRPr sz="2000" baseline="0">
                <a:solidFill>
                  <a:srgbClr val="21385E"/>
                </a:solidFill>
                <a:effectLst/>
              </a:defRPr>
            </a:lvl1pPr>
            <a:lvl2pPr marL="457200" indent="0" algn="r">
              <a:buFontTx/>
              <a:buNone/>
              <a:defRPr/>
            </a:lvl2pPr>
            <a:lvl3pPr marL="914400" indent="0" algn="r">
              <a:buFontTx/>
              <a:buNone/>
              <a:defRPr/>
            </a:lvl3pPr>
            <a:lvl4pPr marL="1371600" indent="0" algn="r">
              <a:buFontTx/>
              <a:buNone/>
              <a:defRPr/>
            </a:lvl4pPr>
            <a:lvl5pPr marL="1828800" indent="0" algn="r">
              <a:buFontTx/>
              <a:buNone/>
              <a:defRPr/>
            </a:lvl5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681131" y="5782808"/>
            <a:ext cx="7872890" cy="322884"/>
          </a:xfrm>
        </p:spPr>
        <p:txBody>
          <a:bodyPr lIns="0" tIns="0" rIns="0" bIns="0" anchor="t">
            <a:no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None/>
              <a:tabLst/>
              <a:defRPr sz="1400" b="0" i="0" kern="0" cap="none" spc="0" baseline="0">
                <a:solidFill>
                  <a:srgbClr val="191618"/>
                </a:solidFill>
              </a:defRPr>
            </a:lvl1pPr>
            <a:lvl2pPr marL="457200" indent="0" algn="r">
              <a:buFontTx/>
              <a:buNone/>
              <a:defRPr/>
            </a:lvl2pPr>
            <a:lvl3pPr marL="914400" indent="0" algn="r">
              <a:buFontTx/>
              <a:buNone/>
              <a:defRPr/>
            </a:lvl3pPr>
            <a:lvl4pPr marL="1371600" indent="0" algn="r">
              <a:buFontTx/>
              <a:buNone/>
              <a:defRPr/>
            </a:lvl4pPr>
            <a:lvl5pPr marL="1828800" indent="0" algn="r">
              <a:buFontTx/>
              <a:buNone/>
              <a:defRPr/>
            </a:lvl5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en-US" dirty="0"/>
              <a:t>Click to edit Presenter Position, Click to edit Department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224C73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748392" y="6513901"/>
            <a:ext cx="5301461" cy="125074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  <a:latin typeface="Trebuchet MS"/>
                <a:cs typeface="Trebuchet MS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r>
              <a:rPr lang="en-US" dirty="0"/>
              <a:t>The Center for Health Care Services - Where hope and healing begin.</a:t>
            </a:r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994" y="1490133"/>
            <a:ext cx="8825657" cy="1915647"/>
          </a:xfrm>
        </p:spPr>
        <p:txBody>
          <a:bodyPr anchor="b"/>
          <a:lstStyle>
            <a:lvl1pPr algn="r">
              <a:defRPr sz="4000" b="1" i="0" cap="none">
                <a:solidFill>
                  <a:srgbClr val="224C73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5993" y="3405781"/>
            <a:ext cx="8825658" cy="860400"/>
          </a:xfrm>
        </p:spPr>
        <p:txBody>
          <a:bodyPr anchor="t"/>
          <a:lstStyle>
            <a:lvl1pPr marL="0" indent="0" algn="r">
              <a:buNone/>
              <a:defRPr sz="2000" b="0" i="0" cap="all">
                <a:solidFill>
                  <a:schemeClr val="accent1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224C73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 b="0" i="0">
                <a:solidFill>
                  <a:schemeClr val="bg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  <a:lvl2pPr>
              <a:defRPr sz="1600" b="0" i="0">
                <a:solidFill>
                  <a:schemeClr val="bg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2pPr>
            <a:lvl3pPr>
              <a:defRPr sz="1400" b="0" i="0">
                <a:solidFill>
                  <a:schemeClr val="bg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3pPr>
            <a:lvl4pPr>
              <a:defRPr sz="1200" b="0" i="0">
                <a:solidFill>
                  <a:schemeClr val="bg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4pPr>
            <a:lvl5pPr>
              <a:defRPr sz="1200" b="0" i="0">
                <a:solidFill>
                  <a:schemeClr val="bg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 b="0" i="0">
                <a:solidFill>
                  <a:schemeClr val="bg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  <a:lvl2pPr>
              <a:defRPr sz="1600" b="0" i="0">
                <a:solidFill>
                  <a:schemeClr val="bg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2pPr>
            <a:lvl3pPr>
              <a:defRPr sz="1400" b="0" i="0">
                <a:solidFill>
                  <a:schemeClr val="bg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3pPr>
            <a:lvl4pPr>
              <a:defRPr sz="1200" b="0" i="0">
                <a:solidFill>
                  <a:schemeClr val="bg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4pPr>
            <a:lvl5pPr>
              <a:defRPr sz="1200" b="0" i="0">
                <a:solidFill>
                  <a:schemeClr val="bg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726090" y="6513901"/>
            <a:ext cx="5321300" cy="125542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  <a:latin typeface="Trebuchet MS"/>
                <a:cs typeface="Trebuchet MS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r>
              <a:rPr lang="en-US" dirty="0"/>
              <a:t>The Center for Health Care Services - Where hope and healing begin.</a:t>
            </a:r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9404723" cy="1400530"/>
          </a:xfrm>
        </p:spPr>
        <p:txBody>
          <a:bodyPr/>
          <a:lstStyle>
            <a:lvl1pPr>
              <a:defRPr b="1" i="0">
                <a:solidFill>
                  <a:srgbClr val="224C73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1" i="0">
                <a:solidFill>
                  <a:schemeClr val="accent1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 b="0" i="0">
                <a:solidFill>
                  <a:schemeClr val="bg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  <a:lvl2pPr>
              <a:defRPr sz="1600" b="0" i="0">
                <a:solidFill>
                  <a:schemeClr val="bg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2pPr>
            <a:lvl3pPr>
              <a:defRPr sz="1400" b="0" i="0">
                <a:solidFill>
                  <a:schemeClr val="bg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3pPr>
            <a:lvl4pPr>
              <a:defRPr sz="1200" b="0" i="0">
                <a:solidFill>
                  <a:schemeClr val="bg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4pPr>
            <a:lvl5pPr>
              <a:defRPr sz="1200" b="0" i="0">
                <a:solidFill>
                  <a:schemeClr val="bg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1" i="0">
                <a:solidFill>
                  <a:schemeClr val="accent1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 b="0" i="0">
                <a:solidFill>
                  <a:schemeClr val="bg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  <a:lvl2pPr>
              <a:defRPr sz="1600" b="0" i="0">
                <a:solidFill>
                  <a:schemeClr val="bg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2pPr>
            <a:lvl3pPr>
              <a:defRPr sz="1400" b="0" i="0">
                <a:solidFill>
                  <a:schemeClr val="bg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3pPr>
            <a:lvl4pPr>
              <a:defRPr sz="1200" b="0" i="0">
                <a:solidFill>
                  <a:schemeClr val="bg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4pPr>
            <a:lvl5pPr>
              <a:defRPr sz="1200" b="0" i="0">
                <a:solidFill>
                  <a:schemeClr val="bg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726090" y="6513901"/>
            <a:ext cx="5321300" cy="125542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  <a:latin typeface="Trebuchet MS"/>
                <a:cs typeface="Trebuchet MS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r>
              <a:rPr lang="en-US" dirty="0"/>
              <a:t>The Center for Health Care Services - Where hope and healing begin.</a:t>
            </a:r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800" b="1" i="0">
                <a:solidFill>
                  <a:srgbClr val="21385E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 b="0" i="0">
                <a:solidFill>
                  <a:schemeClr val="bg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  <a:lvl2pPr>
              <a:defRPr sz="1800" b="0" i="0">
                <a:solidFill>
                  <a:schemeClr val="bg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2pPr>
            <a:lvl3pPr>
              <a:defRPr sz="1600" b="0" i="0">
                <a:solidFill>
                  <a:schemeClr val="bg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3pPr>
            <a:lvl4pPr>
              <a:defRPr sz="1400" b="0" i="0">
                <a:solidFill>
                  <a:schemeClr val="bg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4pPr>
            <a:lvl5pPr>
              <a:defRPr sz="1400" b="0" i="0">
                <a:solidFill>
                  <a:schemeClr val="bg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 b="0" i="0">
                <a:solidFill>
                  <a:schemeClr val="bg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748392" y="6513901"/>
            <a:ext cx="5321300" cy="125542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buNone/>
              <a:defRPr sz="900">
                <a:solidFill>
                  <a:schemeClr val="bg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r>
              <a:rPr lang="en-US" dirty="0"/>
              <a:t>The Center for Health Care Services - Where hope and healing begin.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48392" y="6303430"/>
            <a:ext cx="5321300" cy="125542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buNone/>
              <a:defRPr sz="1200">
                <a:solidFill>
                  <a:srgbClr val="224C73"/>
                </a:solidFill>
                <a:latin typeface="Trebuchet MS"/>
                <a:cs typeface="Trebuchet MS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343" y="1447800"/>
            <a:ext cx="7999315" cy="2323374"/>
          </a:xfrm>
        </p:spPr>
        <p:txBody>
          <a:bodyPr/>
          <a:lstStyle>
            <a:lvl1pPr>
              <a:defRPr sz="4800" b="0" i="0">
                <a:solidFill>
                  <a:srgbClr val="21385E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3171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 b="0" i="0">
                <a:solidFill>
                  <a:schemeClr val="bg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2095354" y="3771174"/>
            <a:ext cx="800129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none" dirty="0" smtClean="0">
                <a:solidFill>
                  <a:schemeClr val="accent1"/>
                </a:solidFill>
                <a:latin typeface="Trebuchet MS"/>
                <a:ea typeface="+mj-ea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3937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21505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Name C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 b="1" i="0">
                <a:solidFill>
                  <a:srgbClr val="21385E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639" y="452718"/>
            <a:ext cx="9404723" cy="1400530"/>
          </a:xfrm>
        </p:spPr>
        <p:txBody>
          <a:bodyPr/>
          <a:lstStyle>
            <a:lvl1pPr>
              <a:defRPr sz="4000" b="1" i="0">
                <a:solidFill>
                  <a:srgbClr val="21385E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4496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208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66249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67691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03776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94012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0">
                <a:solidFill>
                  <a:schemeClr val="bg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14655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0">
                <a:solidFill>
                  <a:schemeClr val="bg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66249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0">
                <a:solidFill>
                  <a:schemeClr val="bg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8" r:id="rId6"/>
    <p:sldLayoutId id="2147483692" r:id="rId7"/>
    <p:sldLayoutId id="2147483694" r:id="rId8"/>
    <p:sldLayoutId id="2147483696" r:id="rId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454" y="1520484"/>
            <a:ext cx="9042096" cy="2767160"/>
          </a:xfrm>
        </p:spPr>
        <p:txBody>
          <a:bodyPr/>
          <a:lstStyle/>
          <a:p>
            <a:br>
              <a:rPr lang="en-US" b="0" dirty="0"/>
            </a:br>
            <a:r>
              <a:rPr lang="en-US" sz="6000" b="0" dirty="0"/>
              <a:t>Community</a:t>
            </a:r>
            <a:r>
              <a:rPr lang="en-US" b="0" dirty="0"/>
              <a:t> </a:t>
            </a:r>
            <a:r>
              <a:rPr lang="en-US" sz="6000" b="0" dirty="0"/>
              <a:t>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31, 2018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Presented by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81130" y="5408099"/>
            <a:ext cx="7872891" cy="640276"/>
          </a:xfrm>
        </p:spPr>
        <p:txBody>
          <a:bodyPr/>
          <a:lstStyle/>
          <a:p>
            <a:r>
              <a:rPr lang="en-US" dirty="0"/>
              <a:t>Jelynne LeBlanc Burley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President/Chief Executive Officer</a:t>
            </a:r>
          </a:p>
        </p:txBody>
      </p:sp>
    </p:spTree>
    <p:extLst>
      <p:ext uri="{BB962C8B-B14F-4D97-AF65-F5344CB8AC3E}">
        <p14:creationId xmlns:p14="http://schemas.microsoft.com/office/powerpoint/2010/main" val="4005440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748392" y="6303430"/>
            <a:ext cx="5321300" cy="125542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569" y="127947"/>
            <a:ext cx="9404723" cy="680757"/>
          </a:xfrm>
        </p:spPr>
        <p:txBody>
          <a:bodyPr/>
          <a:lstStyle/>
          <a:p>
            <a:r>
              <a:rPr lang="en-US" dirty="0"/>
              <a:t>Cost Avoidance Data*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81075" y="774596"/>
            <a:ext cx="9952396" cy="782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Public Inebriates Diverted from Detention Facilities</a:t>
            </a:r>
          </a:p>
          <a:p>
            <a:pPr marL="800100" lvl="1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Total patients - 43,718</a:t>
            </a:r>
          </a:p>
          <a:p>
            <a:pPr marL="800100" lvl="1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Total Cost Avoidance - $9,968,369</a:t>
            </a:r>
          </a:p>
          <a:p>
            <a:pPr marL="342900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</a:rPr>
              <a:t>Injured Detainees Diverted from UHS ER</a:t>
            </a:r>
          </a:p>
          <a:p>
            <a:pPr marL="800100" lvl="1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</a:rPr>
              <a:t>Total patients - 7,430</a:t>
            </a:r>
          </a:p>
          <a:p>
            <a:pPr marL="800100" lvl="1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</a:rPr>
              <a:t>Total Cost Avoidance - $3,715,000</a:t>
            </a:r>
          </a:p>
          <a:p>
            <a:pPr marL="342900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</a:rPr>
              <a:t>Mentally Ill Diverted from UHS ER</a:t>
            </a:r>
          </a:p>
          <a:p>
            <a:pPr marL="800100" lvl="1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</a:rPr>
              <a:t>Total patients – 6,590</a:t>
            </a:r>
          </a:p>
          <a:p>
            <a:pPr marL="800100" lvl="1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</a:rPr>
              <a:t>Total Cost Avoidance - $3,355,000</a:t>
            </a:r>
          </a:p>
          <a:p>
            <a:pPr marL="342900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</a:rPr>
              <a:t>Mentally Ill Diverted from Magistration</a:t>
            </a:r>
          </a:p>
          <a:p>
            <a:pPr marL="800100" lvl="1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</a:rPr>
              <a:t>Total patients – 6,461</a:t>
            </a:r>
          </a:p>
          <a:p>
            <a:pPr marL="800100" lvl="1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</a:rPr>
              <a:t>Total Cost Avoidance - $1,425,092  						</a:t>
            </a:r>
            <a:r>
              <a:rPr lang="en-US" altLang="en-US" sz="20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*FY 2009-FY 2017</a:t>
            </a:r>
          </a:p>
          <a:p>
            <a:pPr marL="800100" lvl="1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</a:rPr>
              <a:t>                                     </a:t>
            </a:r>
          </a:p>
          <a:p>
            <a:pPr marL="457200" lvl="1" indent="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None/>
            </a:pPr>
            <a:endParaRPr lang="en-US" altLang="en-US" sz="2000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</a:endParaRPr>
          </a:p>
          <a:p>
            <a:pPr marL="800100" lvl="1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altLang="en-US" sz="20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marL="800100" lvl="1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altLang="en-US" sz="2000" dirty="0">
              <a:solidFill>
                <a:schemeClr val="bg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marL="800100" lvl="1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altLang="en-US" sz="2000" dirty="0">
              <a:solidFill>
                <a:schemeClr val="bg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41625" y="6303430"/>
            <a:ext cx="44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340590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748392" y="6303430"/>
            <a:ext cx="5321300" cy="125542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561" y="157443"/>
            <a:ext cx="9404723" cy="680757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81075" y="981075"/>
            <a:ext cx="7534276" cy="461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Since 2008, CHCS diversion programs have resulted in the following cost avoidance numbers:</a:t>
            </a:r>
          </a:p>
          <a:p>
            <a:pPr marL="742950" lvl="2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City of San Antonio - $18,453,462</a:t>
            </a:r>
          </a:p>
          <a:p>
            <a:pPr marL="742950" lvl="2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Bexar County – $78,287,016</a:t>
            </a:r>
          </a:p>
          <a:p>
            <a:pPr marL="342900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That’s $96,740,478 in total cost avoidance </a:t>
            </a:r>
            <a:br>
              <a:rPr lang="en-US" alt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alt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for the city and county over 10 years!</a:t>
            </a:r>
          </a:p>
          <a:p>
            <a:pPr marL="342900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More importantly, we’ve returned over </a:t>
            </a:r>
            <a:br>
              <a:rPr lang="en-US" alt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alt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100,000 people back to their homes and families so they can live independent and productive lives</a:t>
            </a:r>
          </a:p>
        </p:txBody>
      </p:sp>
      <p:pic>
        <p:nvPicPr>
          <p:cNvPr id="2052" name="Picture 4" descr="http://content.sportslogos.net/logos/7/175/full/5781_new_orleans_saints-primary_on_dark-20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150" y="2514378"/>
            <a:ext cx="3256219" cy="2112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TextBox 9"/>
          <p:cNvSpPr txBox="1"/>
          <p:nvPr/>
        </p:nvSpPr>
        <p:spPr>
          <a:xfrm>
            <a:off x="11041625" y="6303430"/>
            <a:ext cx="52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751865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25" y="2933700"/>
            <a:ext cx="5631976" cy="653055"/>
          </a:xfrm>
        </p:spPr>
        <p:txBody>
          <a:bodyPr/>
          <a:lstStyle/>
          <a:p>
            <a:r>
              <a:rPr lang="en-US" dirty="0"/>
              <a:t>Questions and Answers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41626" y="630343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332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49460"/>
            <a:ext cx="10774745" cy="728382"/>
          </a:xfrm>
        </p:spPr>
        <p:txBody>
          <a:bodyPr/>
          <a:lstStyle/>
          <a:p>
            <a:r>
              <a:rPr lang="en-US" dirty="0"/>
              <a:t>The Center for Health Care Services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748392" y="6303430"/>
            <a:ext cx="5321300" cy="125542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704849" y="1190625"/>
            <a:ext cx="10067925" cy="5029200"/>
          </a:xfrm>
        </p:spPr>
        <p:txBody>
          <a:bodyPr rtlCol="0">
            <a:normAutofit lnSpcReduction="10000"/>
          </a:bodyPr>
          <a:lstStyle/>
          <a:p>
            <a:pPr fontAlgn="auto">
              <a:defRPr/>
            </a:pPr>
            <a:r>
              <a:rPr lang="en-US" sz="2800" dirty="0">
                <a:latin typeface="+mn-lt"/>
                <a:cs typeface="+mj-cs"/>
              </a:rPr>
              <a:t>CHCS is one of 38 Local Mental Health Authorities in Texas providing treatment for:</a:t>
            </a:r>
          </a:p>
          <a:p>
            <a:pPr lvl="1">
              <a:defRPr/>
            </a:pPr>
            <a:r>
              <a:rPr lang="en-US" sz="2400" dirty="0">
                <a:latin typeface="+mn-lt"/>
                <a:cs typeface="+mj-cs"/>
              </a:rPr>
              <a:t>Serious mental illness; Intellectual and Developmental Disabilities (IDD); Substance use disorders; Primary Care</a:t>
            </a:r>
          </a:p>
          <a:p>
            <a:pPr fontAlgn="auto">
              <a:defRPr/>
            </a:pPr>
            <a:r>
              <a:rPr lang="en-US" sz="2800" dirty="0">
                <a:latin typeface="+mn-lt"/>
                <a:cs typeface="+mj-cs"/>
              </a:rPr>
              <a:t>Emphasis is on safety net services for the uninsured and underinsured in Bexar County/San Antonio area</a:t>
            </a:r>
          </a:p>
          <a:p>
            <a:pPr fontAlgn="auto">
              <a:defRPr/>
            </a:pPr>
            <a:r>
              <a:rPr lang="en-US" sz="2800" dirty="0">
                <a:latin typeface="+mn-lt"/>
                <a:cs typeface="+mj-cs"/>
              </a:rPr>
              <a:t>In 2018, CHCS served 37,000 clients with just under one million individual services </a:t>
            </a:r>
          </a:p>
          <a:p>
            <a:pPr>
              <a:defRPr/>
            </a:pPr>
            <a:r>
              <a:rPr lang="en-US" sz="2800" dirty="0">
                <a:latin typeface="+mn-lt"/>
                <a:cs typeface="+mj-cs"/>
              </a:rPr>
              <a:t>Total budget  in FY 2019 is $106.5 million</a:t>
            </a:r>
          </a:p>
          <a:p>
            <a:pPr>
              <a:defRPr/>
            </a:pPr>
            <a:r>
              <a:rPr lang="en-US" sz="2800" dirty="0">
                <a:latin typeface="+mn-lt"/>
                <a:cs typeface="+mj-cs"/>
              </a:rPr>
              <a:t>Over 1,100 employees providing service at 31 locations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041626" y="6303430"/>
            <a:ext cx="37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5667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6" y="132899"/>
            <a:ext cx="10734062" cy="795057"/>
          </a:xfrm>
        </p:spPr>
        <p:txBody>
          <a:bodyPr/>
          <a:lstStyle/>
          <a:p>
            <a:r>
              <a:rPr lang="en-US" dirty="0"/>
              <a:t>Hope and Healing for Children and Adults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>
          <a:xfrm>
            <a:off x="941387" y="1170020"/>
            <a:ext cx="6411913" cy="4613251"/>
          </a:xfrm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noAutofit/>
          </a:bodyPr>
          <a:lstStyle/>
          <a:p>
            <a:r>
              <a:rPr lang="en-US" altLang="en-US" sz="2400" dirty="0">
                <a:latin typeface="+mn-lt"/>
              </a:rPr>
              <a:t>Integrated primary and </a:t>
            </a:r>
            <a:br>
              <a:rPr lang="en-US" altLang="en-US" sz="2400" dirty="0">
                <a:latin typeface="+mn-lt"/>
              </a:rPr>
            </a:br>
            <a:r>
              <a:rPr lang="en-US" altLang="en-US" sz="2400" dirty="0">
                <a:latin typeface="+mn-lt"/>
              </a:rPr>
              <a:t>behavioral health care</a:t>
            </a:r>
          </a:p>
          <a:p>
            <a:r>
              <a:rPr lang="en-US" altLang="en-US" sz="2400" dirty="0">
                <a:latin typeface="+mn-lt"/>
              </a:rPr>
              <a:t>Psychiatric treatment for severe</a:t>
            </a:r>
            <a:br>
              <a:rPr lang="en-US" altLang="en-US" sz="2400" dirty="0">
                <a:latin typeface="+mn-lt"/>
              </a:rPr>
            </a:br>
            <a:r>
              <a:rPr lang="en-US" altLang="en-US" sz="2400" dirty="0">
                <a:latin typeface="+mn-lt"/>
              </a:rPr>
              <a:t>mental illness</a:t>
            </a:r>
          </a:p>
          <a:p>
            <a:r>
              <a:rPr lang="en-US" altLang="en-US" sz="2400" dirty="0">
                <a:latin typeface="+mn-lt"/>
              </a:rPr>
              <a:t>Substance use disorder </a:t>
            </a:r>
            <a:br>
              <a:rPr lang="en-US" altLang="en-US" sz="2400" dirty="0">
                <a:latin typeface="+mn-lt"/>
              </a:rPr>
            </a:br>
            <a:r>
              <a:rPr lang="en-US" altLang="en-US" sz="2400" dirty="0">
                <a:latin typeface="+mn-lt"/>
              </a:rPr>
              <a:t>treatment programs</a:t>
            </a:r>
          </a:p>
          <a:p>
            <a:r>
              <a:rPr lang="en-US" altLang="en-US" sz="2400" dirty="0">
                <a:latin typeface="+mn-lt"/>
              </a:rPr>
              <a:t>Individual and Group Counseling </a:t>
            </a:r>
            <a:br>
              <a:rPr lang="en-US" altLang="en-US" sz="2400" dirty="0">
                <a:latin typeface="+mn-lt"/>
              </a:rPr>
            </a:br>
            <a:r>
              <a:rPr lang="en-US" altLang="en-US" sz="2400" dirty="0">
                <a:latin typeface="+mn-lt"/>
              </a:rPr>
              <a:t>and Therapy</a:t>
            </a:r>
          </a:p>
          <a:p>
            <a:r>
              <a:rPr lang="en-US" altLang="en-US" sz="2400" dirty="0">
                <a:latin typeface="+mn-lt"/>
              </a:rPr>
              <a:t>Medication management</a:t>
            </a:r>
          </a:p>
          <a:p>
            <a:r>
              <a:rPr lang="en-US" altLang="en-US" sz="2400" dirty="0">
                <a:latin typeface="+mn-lt"/>
              </a:rPr>
              <a:t>Jail Diversion Initiatives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 r="33699"/>
          <a:stretch/>
        </p:blipFill>
        <p:spPr bwMode="auto">
          <a:xfrm>
            <a:off x="6429376" y="961136"/>
            <a:ext cx="4922222" cy="5031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041626" y="6303430"/>
            <a:ext cx="37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63825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748392" y="6303430"/>
            <a:ext cx="5321300" cy="125542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1699" y="113901"/>
            <a:ext cx="10023001" cy="646739"/>
          </a:xfrm>
        </p:spPr>
        <p:txBody>
          <a:bodyPr/>
          <a:lstStyle/>
          <a:p>
            <a:r>
              <a:rPr lang="en-US" dirty="0"/>
              <a:t>Smart Justice – San Antonio Style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0514" y="781049"/>
            <a:ext cx="10038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BD25"/>
                </a:solidFill>
              </a:rPr>
              <a:t>Nationally Recognized Jail Diversion Programs at The Restoration Center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14399" y="1344612"/>
            <a:ext cx="918673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Crisis Care Center, open 24/7– law enforcement drops off clients and returns to duty, usually within 15 minutes (Opened in 2008)</a:t>
            </a:r>
          </a:p>
          <a:p>
            <a:pPr marL="342900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Public Sobering and Detoxification</a:t>
            </a:r>
          </a:p>
          <a:p>
            <a:pPr marL="342900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Minor Medical Clinic</a:t>
            </a:r>
          </a:p>
          <a:p>
            <a:pPr marL="342900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Opioid Addiction Treatment Services</a:t>
            </a:r>
          </a:p>
          <a:p>
            <a:pPr marL="342900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Crisis Intervention Training and Mobile Crisis </a:t>
            </a:r>
            <a:br>
              <a:rPr lang="en-US" alt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</a:br>
            <a:r>
              <a:rPr lang="en-US" alt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Outreach Teams (MCOT)</a:t>
            </a:r>
          </a:p>
          <a:p>
            <a:pPr marL="342900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Residential and Outpatient Substance Abuse </a:t>
            </a:r>
            <a:br>
              <a:rPr lang="en-US" alt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</a:br>
            <a:r>
              <a:rPr lang="en-US" alt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Services (Mommies/NAS)</a:t>
            </a:r>
          </a:p>
          <a:p>
            <a:pPr marL="342900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Specialty Courts</a:t>
            </a:r>
          </a:p>
          <a:p>
            <a:pPr marL="342900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Integrated treatment programs for co-occurring </a:t>
            </a:r>
            <a:br>
              <a:rPr lang="en-US" alt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</a:br>
            <a:r>
              <a:rPr lang="en-US" alt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mental health and substance use disorders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b="1" dirty="0">
              <a:latin typeface="Arial" charset="0"/>
              <a:cs typeface="Arial" charset="0"/>
            </a:endParaRPr>
          </a:p>
        </p:txBody>
      </p:sp>
      <p:pic>
        <p:nvPicPr>
          <p:cNvPr id="9" name="Content Placeholder 6" descr="rest cen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61820" y="2642627"/>
            <a:ext cx="4942103" cy="1937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1041626" y="6303430"/>
            <a:ext cx="37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79933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6" y="152563"/>
            <a:ext cx="10734062" cy="795057"/>
          </a:xfrm>
        </p:spPr>
        <p:txBody>
          <a:bodyPr/>
          <a:lstStyle/>
          <a:p>
            <a:r>
              <a:rPr lang="en-US" dirty="0"/>
              <a:t>The South Texas Crisis Collaborative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7986" y="1075435"/>
            <a:ext cx="11125253" cy="5118887"/>
          </a:xfrm>
        </p:spPr>
        <p:txBody>
          <a:bodyPr>
            <a:normAutofit/>
          </a:bodyPr>
          <a:lstStyle/>
          <a:p>
            <a:r>
              <a:rPr lang="en-US" b="1" dirty="0"/>
              <a:t>Law Enforcement Navigation</a:t>
            </a:r>
            <a:r>
              <a:rPr lang="en-US" dirty="0"/>
              <a:t>, a platform deployed by STCC, was developed after 12 area hospitals came together, defined the repeat consumer population with high acuity and contributed funding to assist with their health care delivery </a:t>
            </a:r>
          </a:p>
          <a:p>
            <a:pPr lvl="1"/>
            <a:r>
              <a:rPr lang="en-US" dirty="0"/>
              <a:t>The program was piloted in October 2017 and was estimated to assist 600 consumers monthly; as of September of 2018, 820 consumers per month are routed to appropriate care</a:t>
            </a:r>
          </a:p>
          <a:p>
            <a:r>
              <a:rPr lang="en-US" b="1" dirty="0"/>
              <a:t>Nix PES </a:t>
            </a:r>
            <a:r>
              <a:rPr lang="en-US" dirty="0"/>
              <a:t>– expanded from 16 to 32 beds with a goal to serve as a decompression point for emergency departments (Sept. 2018)</a:t>
            </a:r>
          </a:p>
          <a:p>
            <a:r>
              <a:rPr lang="en-US" b="1" dirty="0"/>
              <a:t>Acute Care Station</a:t>
            </a:r>
            <a:r>
              <a:rPr lang="en-US" dirty="0"/>
              <a:t>-SAFD, Haven for Hope and </a:t>
            </a:r>
            <a:r>
              <a:rPr lang="en-US" dirty="0" err="1"/>
              <a:t>CentroMed</a:t>
            </a:r>
            <a:r>
              <a:rPr lang="en-US" dirty="0"/>
              <a:t> partnering on a 9-1-1 intercept model to mitigate calls and create access to care; EMS transports are down 75% since launch in July, from 96 transports down to 54 transports in (July-Sept. 2018)</a:t>
            </a:r>
          </a:p>
          <a:p>
            <a:r>
              <a:rPr lang="en-US" b="1" dirty="0" err="1"/>
              <a:t>Crosspoint</a:t>
            </a:r>
            <a:r>
              <a:rPr lang="en-US" dirty="0"/>
              <a:t> – 35 bed behavioral health diversion program providing 24/7 residential support with embedded outpatient treatment services for male population (Sept. 2018)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041626" y="6303430"/>
            <a:ext cx="37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09690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18113" y="169174"/>
            <a:ext cx="11246299" cy="860551"/>
          </a:xfrm>
        </p:spPr>
        <p:txBody>
          <a:bodyPr/>
          <a:lstStyle/>
          <a:p>
            <a:pPr algn="ctr"/>
            <a:r>
              <a:rPr lang="en-US" dirty="0"/>
              <a:t>Specialty Courts funded by Bexar County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2918" y="1220324"/>
            <a:ext cx="7772242" cy="4664009"/>
          </a:xfrm>
        </p:spPr>
        <p:txBody>
          <a:bodyPr>
            <a:normAutofit/>
          </a:bodyPr>
          <a:lstStyle/>
          <a:p>
            <a:r>
              <a:rPr lang="en-US" sz="2400" dirty="0"/>
              <a:t>Specialty Courts Funded by Bexar County ($2.2 million)</a:t>
            </a:r>
          </a:p>
          <a:p>
            <a:pPr lvl="1"/>
            <a:r>
              <a:rPr lang="en-US" sz="2000" dirty="0"/>
              <a:t>Provides Assisted Outpatient Treatment for chronic mental illness</a:t>
            </a:r>
          </a:p>
          <a:p>
            <a:pPr lvl="1"/>
            <a:r>
              <a:rPr lang="en-US" sz="2000" dirty="0"/>
              <a:t>Court Ordered Treatment</a:t>
            </a:r>
          </a:p>
          <a:p>
            <a:pPr lvl="1"/>
            <a:r>
              <a:rPr lang="en-US" sz="2000" dirty="0"/>
              <a:t>Community Reintegration Program (active community supervision)</a:t>
            </a:r>
          </a:p>
          <a:p>
            <a:pPr lvl="1"/>
            <a:r>
              <a:rPr lang="en-US" sz="2000" dirty="0"/>
              <a:t>County Court at Law 12 (active misdemeanor supervision)</a:t>
            </a:r>
          </a:p>
          <a:p>
            <a:pPr lvl="1"/>
            <a:r>
              <a:rPr lang="en-US" sz="2000" dirty="0"/>
              <a:t>MIND Court</a:t>
            </a:r>
          </a:p>
          <a:p>
            <a:pPr lvl="2"/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11041626" y="6303430"/>
            <a:ext cx="37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pic>
        <p:nvPicPr>
          <p:cNvPr id="1026" name="Picture 2" descr="Image result for bexar county courthou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9" t="1890" r="20230" b="1096"/>
          <a:stretch/>
        </p:blipFill>
        <p:spPr bwMode="auto">
          <a:xfrm>
            <a:off x="8651458" y="1658785"/>
            <a:ext cx="3260909" cy="3787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75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18113" y="169174"/>
            <a:ext cx="11383951" cy="860551"/>
          </a:xfrm>
        </p:spPr>
        <p:txBody>
          <a:bodyPr/>
          <a:lstStyle/>
          <a:p>
            <a:r>
              <a:rPr lang="en-US" dirty="0"/>
              <a:t>Specialty Courts funded by UHS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0306" y="1029725"/>
            <a:ext cx="10951757" cy="512779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Specialty Courts Funded by University Health System ($1.2 million) for the Community Alternatives to Incarceration Program (CAIP):</a:t>
            </a:r>
            <a:br>
              <a:rPr lang="en-US" sz="2400" dirty="0"/>
            </a:br>
            <a:endParaRPr lang="en-US" sz="2400" dirty="0"/>
          </a:p>
          <a:p>
            <a:pPr lvl="1"/>
            <a:r>
              <a:rPr lang="en-US" sz="2000" dirty="0"/>
              <a:t>Felony Drug Court</a:t>
            </a:r>
          </a:p>
          <a:p>
            <a:pPr lvl="1"/>
            <a:r>
              <a:rPr lang="en-US" sz="2000" dirty="0"/>
              <a:t>Esperanza (Solicitation Charges)</a:t>
            </a:r>
          </a:p>
          <a:p>
            <a:pPr lvl="1"/>
            <a:r>
              <a:rPr lang="en-US" sz="2000" dirty="0"/>
              <a:t>DWI</a:t>
            </a:r>
          </a:p>
          <a:p>
            <a:pPr lvl="1"/>
            <a:r>
              <a:rPr lang="en-US" sz="2000" dirty="0"/>
              <a:t>Misdemeanor Drug Court</a:t>
            </a:r>
          </a:p>
          <a:p>
            <a:pPr lvl="1"/>
            <a:r>
              <a:rPr lang="en-US" sz="2400" dirty="0"/>
              <a:t>Referrals from other courts:  </a:t>
            </a:r>
          </a:p>
          <a:p>
            <a:pPr lvl="2"/>
            <a:r>
              <a:rPr lang="en-US" sz="2000" dirty="0"/>
              <a:t>DWI </a:t>
            </a:r>
          </a:p>
          <a:p>
            <a:pPr lvl="2"/>
            <a:r>
              <a:rPr lang="en-US" sz="2000" dirty="0"/>
              <a:t>Veterans</a:t>
            </a:r>
          </a:p>
          <a:p>
            <a:pPr lvl="2"/>
            <a:r>
              <a:rPr lang="en-US" sz="2000" dirty="0"/>
              <a:t>Federal and State Parole Departments</a:t>
            </a:r>
          </a:p>
          <a:p>
            <a:pPr lvl="2"/>
            <a:r>
              <a:rPr lang="en-US" sz="2000" dirty="0"/>
              <a:t>Bexar County Probation and Pretrial Services, Adult Detention Center</a:t>
            </a:r>
          </a:p>
          <a:p>
            <a:pPr lvl="1"/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041626" y="6303430"/>
            <a:ext cx="37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94770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748392" y="6303430"/>
            <a:ext cx="5321300" cy="125542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729" y="148898"/>
            <a:ext cx="10415174" cy="680757"/>
          </a:xfrm>
        </p:spPr>
        <p:txBody>
          <a:bodyPr/>
          <a:lstStyle/>
          <a:p>
            <a:r>
              <a:rPr lang="en-US" dirty="0"/>
              <a:t>Additional Jail Diversion Opportunities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02418" y="863089"/>
            <a:ext cx="9755750" cy="645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Through funding under Senate Bill 292, CHCS has added the following to its Crisis Continuum:</a:t>
            </a:r>
          </a:p>
          <a:p>
            <a:pPr marL="800100" lvl="1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A 15 bed Crisis Stabilization Unit in partnership with Nix Health</a:t>
            </a:r>
          </a:p>
          <a:p>
            <a:pPr marL="1200150" lvl="2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Opened in July 2018</a:t>
            </a:r>
          </a:p>
          <a:p>
            <a:pPr marL="1200150" lvl="2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Currently at 97% utilization rate</a:t>
            </a:r>
          </a:p>
          <a:p>
            <a:pPr marL="800100" lvl="1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Additional staffing at Central Magistration or Booking Facility for 24/7/365 coverage </a:t>
            </a:r>
          </a:p>
          <a:p>
            <a:pPr marL="800100" lvl="1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Funding to staff a new treatment team for the </a:t>
            </a:r>
            <a:br>
              <a:rPr lang="en-US" alt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alt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justice involved community (FACT Team)</a:t>
            </a:r>
          </a:p>
          <a:p>
            <a:pPr marL="800100" lvl="1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Additional fidelity training for the treatment team</a:t>
            </a:r>
            <a:br>
              <a:rPr lang="en-US" alt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alt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for non-justice involved individuals (ACT Team)</a:t>
            </a:r>
          </a:p>
          <a:p>
            <a:pPr marL="800100" lvl="1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$3.24M awarded for 2018; $4.5M awarded for </a:t>
            </a:r>
            <a:br>
              <a:rPr lang="en-US" alt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alt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FY 2019</a:t>
            </a:r>
          </a:p>
          <a:p>
            <a:pPr marL="800100" lvl="1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Total award for FY 18 and FY 19 = $7.74M</a:t>
            </a:r>
          </a:p>
          <a:p>
            <a:pPr marL="800100" lvl="1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altLang="en-US" sz="2000" dirty="0">
              <a:solidFill>
                <a:schemeClr val="bg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marL="342900" indent="-342900" defTabSz="457200" eaLnBrk="1" hangingPunct="1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altLang="en-US" sz="2400" dirty="0">
              <a:solidFill>
                <a:schemeClr val="bg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3" descr="X:\External Relations\Photographs\PCY\PCY.1.21.14 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127" y="3908124"/>
            <a:ext cx="3989130" cy="2243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041626" y="6303430"/>
            <a:ext cx="37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70873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748392" y="6303430"/>
            <a:ext cx="5321300" cy="125542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729" y="148898"/>
            <a:ext cx="10415174" cy="680757"/>
          </a:xfrm>
        </p:spPr>
        <p:txBody>
          <a:bodyPr/>
          <a:lstStyle/>
          <a:p>
            <a:r>
              <a:rPr lang="en-US" dirty="0"/>
              <a:t>Jail Diversion Costs in Bexar County</a:t>
            </a:r>
          </a:p>
        </p:txBody>
      </p:sp>
      <p:sp>
        <p:nvSpPr>
          <p:cNvPr id="3" name="Rectangle 2"/>
          <p:cNvSpPr/>
          <p:nvPr/>
        </p:nvSpPr>
        <p:spPr>
          <a:xfrm>
            <a:off x="872222" y="854991"/>
            <a:ext cx="964250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defTabSz="457200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Average cost per jail booking: $2,295 per person per incident</a:t>
            </a:r>
          </a:p>
          <a:p>
            <a:pPr marL="800100" lvl="1" indent="-342900" defTabSz="457200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Average Cost to Incarcerate Pretrial Defendants with State Jail Charges: $3,245.00 per person per incident</a:t>
            </a:r>
          </a:p>
          <a:p>
            <a:pPr marL="800100" lvl="1" indent="-342900" defTabSz="457200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Average Cost to Incarcerate Pretrial Defendants with Misdemeanor Charges: $18,113.00 per person per year</a:t>
            </a:r>
          </a:p>
          <a:p>
            <a:pPr marL="800100" lvl="2" indent="-342900" defTabSz="457200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Average Cost to Incarcerate Pretrial Defendants with Felony Charges: $79,178.00 per person per year</a:t>
            </a:r>
          </a:p>
          <a:p>
            <a:pPr marL="342900" indent="-342900" defTabSz="457200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Our Treatment Costs for Jail Diversion:</a:t>
            </a:r>
          </a:p>
          <a:p>
            <a:pPr marL="800100" lvl="1" indent="-342900" defTabSz="457200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Specialty Courts funded by Bexar County</a:t>
            </a:r>
          </a:p>
          <a:p>
            <a:pPr marL="1714500" lvl="3" indent="-342900" defTabSz="457200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CHCS serves 687 unduplicated clients at an average daily cost of $16.95 per client</a:t>
            </a:r>
          </a:p>
          <a:p>
            <a:pPr marL="800100" lvl="3" indent="-342900" defTabSz="457200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Specialty Courts funded by UHS</a:t>
            </a:r>
          </a:p>
          <a:p>
            <a:pPr marL="1714500" lvl="3" indent="-342900" defTabSz="457200"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CHCS serves 568 unduplicated clients at an average daily cost of $8.45 per client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41626" y="6303430"/>
            <a:ext cx="37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692699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CS Powerpoint Template 3">
  <a:themeElements>
    <a:clrScheme name="Ion Red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on Red">
    <a:dk1>
      <a:sysClr val="windowText" lastClr="000000"/>
    </a:dk1>
    <a:lt1>
      <a:sysClr val="window" lastClr="FFFFFF"/>
    </a:lt1>
    <a:dk2>
      <a:srgbClr val="EE5818"/>
    </a:dk2>
    <a:lt2>
      <a:srgbClr val="EBEBEB"/>
    </a:lt2>
    <a:accent1>
      <a:srgbClr val="F5A408"/>
    </a:accent1>
    <a:accent2>
      <a:srgbClr val="FA731A"/>
    </a:accent2>
    <a:accent3>
      <a:srgbClr val="AB9281"/>
    </a:accent3>
    <a:accent4>
      <a:srgbClr val="A18CD0"/>
    </a:accent4>
    <a:accent5>
      <a:srgbClr val="8EBBD2"/>
    </a:accent5>
    <a:accent6>
      <a:srgbClr val="ACC995"/>
    </a:accent6>
    <a:hlink>
      <a:srgbClr val="FAC96A"/>
    </a:hlink>
    <a:folHlink>
      <a:srgbClr val="FCDB9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478267E1ABF84381A299AC8454268D" ma:contentTypeVersion="0" ma:contentTypeDescription="Create a new document." ma:contentTypeScope="" ma:versionID="4a4f744a52df931a7b95be1dbc60fd1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3CD1B3-354D-4490-BAE9-CD61DB80EE07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B9CE524-0155-44E2-9500-E52716C2C8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AC09E37-4459-4389-B72C-D9530229EB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716</Words>
  <Application>Microsoft Macintosh PowerPoint</Application>
  <PresentationFormat>Widescreen</PresentationFormat>
  <Paragraphs>117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Trebuchet MS</vt:lpstr>
      <vt:lpstr>Wingdings 3</vt:lpstr>
      <vt:lpstr>CHCS Powerpoint Template 3</vt:lpstr>
      <vt:lpstr> Community Presentation</vt:lpstr>
      <vt:lpstr>The Center for Health Care Services</vt:lpstr>
      <vt:lpstr>Hope and Healing for Children and Adults</vt:lpstr>
      <vt:lpstr>Smart Justice – San Antonio Style</vt:lpstr>
      <vt:lpstr>The South Texas Crisis Collaborative</vt:lpstr>
      <vt:lpstr>Specialty Courts funded by Bexar County</vt:lpstr>
      <vt:lpstr>Specialty Courts funded by UHS</vt:lpstr>
      <vt:lpstr>Additional Jail Diversion Opportunities</vt:lpstr>
      <vt:lpstr>Jail Diversion Costs in Bexar County</vt:lpstr>
      <vt:lpstr>Cost Avoidance Data*</vt:lpstr>
      <vt:lpstr>Outcomes</vt:lpstr>
      <vt:lpstr>Questions and Answers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2018-11-28T19:32:05Z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TC030395169991</vt:lpwstr>
  </property>
  <property fmtid="{D5CDD505-2E9C-101B-9397-08002B2CF9AE}" pid="3" name="ContentTypeId">
    <vt:lpwstr>0x01010029478267E1ABF84381A299AC8454268D</vt:lpwstr>
  </property>
</Properties>
</file>